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3" r:id="rId2"/>
    <p:sldId id="264" r:id="rId3"/>
    <p:sldId id="262" r:id="rId4"/>
    <p:sldId id="265" r:id="rId5"/>
    <p:sldId id="258" r:id="rId6"/>
    <p:sldId id="275" r:id="rId7"/>
    <p:sldId id="259" r:id="rId8"/>
    <p:sldId id="276" r:id="rId9"/>
    <p:sldId id="261" r:id="rId10"/>
    <p:sldId id="268" r:id="rId11"/>
    <p:sldId id="266" r:id="rId12"/>
    <p:sldId id="267" r:id="rId13"/>
    <p:sldId id="269" r:id="rId14"/>
    <p:sldId id="271" r:id="rId15"/>
    <p:sldId id="272" r:id="rId16"/>
    <p:sldId id="277" r:id="rId17"/>
    <p:sldId id="278" r:id="rId18"/>
    <p:sldId id="279" r:id="rId19"/>
    <p:sldId id="280" r:id="rId20"/>
    <p:sldId id="281" r:id="rId21"/>
    <p:sldId id="285" r:id="rId22"/>
    <p:sldId id="286" r:id="rId23"/>
    <p:sldId id="283" r:id="rId24"/>
    <p:sldId id="284" r:id="rId25"/>
    <p:sldId id="273" r:id="rId26"/>
    <p:sldId id="287" r:id="rId27"/>
  </p:sldIdLst>
  <p:sldSz cx="12192000" cy="6858000"/>
  <p:notesSz cx="6799263" cy="9929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9003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2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347" cy="49821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1343" y="0"/>
            <a:ext cx="2946347" cy="49821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48102A66-DA70-4AD1-8474-A8781678A0DB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6347" cy="49821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1343" y="9431600"/>
            <a:ext cx="2946347" cy="49821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C944FEB4-8B9A-4701-9829-7CA5C05F27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119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4FEB4-8B9A-4701-9829-7CA5C05F27B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98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8A6D1-8EB6-4F59-32BB-C12FBDF20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87F6B5-6CF9-81DF-4AC9-2A8C96262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C60524-FDCC-204E-9860-EFD007F2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AF6DDD-2A41-A091-07C9-4923DC1F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D3D15C-E7AC-D672-36F3-253EE4CD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62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B5B66-46A4-C79B-73FB-196445CB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1C02111-3E41-3165-6009-B7CBDF90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61EBB4-7AA0-8DE2-1B50-60BB5944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BA4BB9-84C6-43B8-0F72-6556D01C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962D35-6270-A788-81C7-CF39BBD5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33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78591F2-700E-1B60-C2DA-FB46C5F74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368AE0-9456-6E50-9FB7-C13901E4A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73251A-226B-02F6-22CA-5267970B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C7D2ED-F52A-D26C-EC8B-8A763611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46E908-A60B-BED3-677D-3E4585BA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12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20D46-A409-C4D3-5F91-53C74C84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1CAD1-AB22-526A-9C01-06F9F2672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D5CA38-2BF8-E113-53CD-6169F18B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3B3E0E-CB28-AE51-5049-EED5D79D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1B8AC6-F318-27F8-B2E1-622E78D6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939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227C77-AA84-6518-E35F-5AAEC989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9CDDC1-EF12-C714-6942-8F18E0928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5CEDF7-0050-7DF9-2BFB-ECC70EE5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E43E71-AB61-1DA9-AE08-1DE8A4DB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40EE7C-A333-14CA-9A28-7F16479B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42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F3AD3-236D-431B-CB82-767DBDDC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6B57F-C78A-03F9-06BE-ED2910169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61FD43-E8B3-1ABF-64B1-92C4CA013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53169E-2FEE-7F4A-3416-923A2A3A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8F83EC-989A-D0FE-5573-73B4ADAF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53824C-2369-63A2-7F3D-8404998B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220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D55EA-02B3-EF08-C83E-74C2FF03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51E307-5C26-79B9-39B0-11C635FAC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358DA2-9A15-C1F4-33EA-B85C03C81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B8E919-B9E7-C62C-CBAC-53B4EB639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FF2ED38-10EF-8A8A-1ED6-4AB300E9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572EB85-62E3-8806-A56F-32ED1470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37D92F7-B9D9-5199-028B-55C8686E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6599225-2705-1FB3-081D-A56CD626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07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24B1DB-89CA-5021-DBB4-51D8DD10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1715DE-915B-3C10-3FE7-ECAADEBE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46BE41-DB92-BC7D-53DF-9B954856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EB2070-073E-0976-C87D-66B9D2E4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48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E592-1A94-11D3-8F73-4AA484D7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3089BB-4B25-B151-548F-CAE269E5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BB2124-EB09-8BAE-7D6D-FB69E9C0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75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CDC6E-D87F-648A-A71A-963B5390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3559B0-2C37-D4B8-20AB-30EE37AD3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F5675C-2A43-EABD-AD92-037315B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F93C22-7F94-A50C-072D-1BADAFAD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FA8043-B2EA-DF3A-94E7-8A054A39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E382C7-8A87-2F35-55AD-A8452BE0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21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5477B-B953-728E-4DA8-F2011A2F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3CBCDBE-33A3-E446-A83C-4505DE2BB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DE621E-15B1-4F99-65C1-F7368C8E3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C1C1B0-AE61-E15B-E708-544E644D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EA47C6-B5D0-28EC-EBC3-400D0BD3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064340-D98C-F8CE-AEB3-D0F387FC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64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FC208C-7953-F15E-C4E3-FD14D5D5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28FFD6-76E7-4FA0-8963-9DBC7013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D14C99-F331-6417-A21F-5DEDDEAEC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24CB2-E30E-4311-B691-86D4C2A86F02}" type="datetimeFigureOut">
              <a:rPr lang="it-IT" smtClean="0"/>
              <a:t>13/05/2025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47A1BF-818F-C2C9-E1B8-8783D69C7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81A42-A916-0A1D-D38D-C952DF759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5885F-2BE7-49A8-8649-B42B41C9D3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35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800" b="1" dirty="0"/>
              <a:t>Inizia</a:t>
            </a:r>
            <a:r>
              <a:rPr lang="it-IT" sz="2800" dirty="0"/>
              <a:t> a trascrivere scegliendo un facsimile, effettua il </a:t>
            </a:r>
            <a:r>
              <a:rPr lang="it-IT" sz="2800" b="1" dirty="0"/>
              <a:t>download</a:t>
            </a:r>
            <a:r>
              <a:rPr lang="it-IT" sz="2800" dirty="0"/>
              <a:t> e clicca su </a:t>
            </a:r>
            <a:r>
              <a:rPr lang="it-IT" sz="2800" b="1" dirty="0"/>
              <a:t>TEI</a:t>
            </a:r>
          </a:p>
        </p:txBody>
      </p:sp>
      <p:pic>
        <p:nvPicPr>
          <p:cNvPr id="6" name="Segnaposto contenuto 5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62441949-3BF4-610B-4BC7-1A6F54F44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5" y="2141537"/>
            <a:ext cx="7735712" cy="4351338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187FCD3-FFB0-130F-567D-C8A5180E6968}"/>
              </a:ext>
            </a:extLst>
          </p:cNvPr>
          <p:cNvCxnSpPr>
            <a:cxnSpLocks/>
          </p:cNvCxnSpPr>
          <p:nvPr/>
        </p:nvCxnSpPr>
        <p:spPr>
          <a:xfrm>
            <a:off x="6292646" y="1376516"/>
            <a:ext cx="0" cy="4296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45FCB9C5-2A7E-425D-812F-DBD1470F2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77"/>
          <a:stretch/>
        </p:blipFill>
        <p:spPr>
          <a:xfrm>
            <a:off x="8728201" y="1504335"/>
            <a:ext cx="2779888" cy="473964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ADC9251-97B2-82C3-439C-52B4813254F6}"/>
              </a:ext>
            </a:extLst>
          </p:cNvPr>
          <p:cNvCxnSpPr>
            <a:cxnSpLocks/>
          </p:cNvCxnSpPr>
          <p:nvPr/>
        </p:nvCxnSpPr>
        <p:spPr>
          <a:xfrm>
            <a:off x="9178316" y="1027906"/>
            <a:ext cx="0" cy="4325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98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1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0ABDE911-76EB-83E4-BA84-CAA6FAD0D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5" b="10507"/>
          <a:stretch/>
        </p:blipFill>
        <p:spPr>
          <a:xfrm>
            <a:off x="2228144" y="1690688"/>
            <a:ext cx="7735712" cy="367726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/>
              <a:t>Qui scriverai il </a:t>
            </a:r>
            <a:r>
              <a:rPr lang="it-IT" sz="3200" b="1" dirty="0"/>
              <a:t>nome dell’autore </a:t>
            </a:r>
            <a:r>
              <a:rPr lang="it-IT" sz="3200" dirty="0"/>
              <a:t>del Manoscritto </a:t>
            </a:r>
            <a:r>
              <a:rPr lang="it-IT" sz="3200" b="1" dirty="0"/>
              <a:t>non attribuito </a:t>
            </a:r>
            <a:r>
              <a:rPr lang="it-IT" sz="3200" dirty="0"/>
              <a:t>ad Antinori o al suo gruppo di lavoro 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3AA4653-7D09-14DB-93C9-0B08F2ABA3B2}"/>
              </a:ext>
            </a:extLst>
          </p:cNvPr>
          <p:cNvCxnSpPr>
            <a:cxnSpLocks/>
          </p:cNvCxnSpPr>
          <p:nvPr/>
        </p:nvCxnSpPr>
        <p:spPr>
          <a:xfrm>
            <a:off x="5142271" y="904568"/>
            <a:ext cx="0" cy="1799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Segnaposto contenuto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3660445-BEF2-6930-9C72-87E8B6CC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1" r="33858" b="53152"/>
          <a:stretch/>
        </p:blipFill>
        <p:spPr>
          <a:xfrm>
            <a:off x="6868969" y="2436608"/>
            <a:ext cx="5116553" cy="159461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74A26F5-50E8-8265-D95F-3A35AE240D66}"/>
              </a:ext>
            </a:extLst>
          </p:cNvPr>
          <p:cNvCxnSpPr>
            <a:cxnSpLocks/>
          </p:cNvCxnSpPr>
          <p:nvPr/>
        </p:nvCxnSpPr>
        <p:spPr>
          <a:xfrm flipH="1" flipV="1">
            <a:off x="5574890" y="2861187"/>
            <a:ext cx="3224981" cy="567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sz="3200" b="1" dirty="0"/>
              <a:t>Inizia a trascrivere </a:t>
            </a:r>
            <a:r>
              <a:rPr lang="it-IT" sz="3200" dirty="0"/>
              <a:t>accanto ai tag predisposti dentro le freccette e sotto la linea azzurra che si evidenzia cliccando sull’elemento &lt;lb&gt;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4D9D6E8F-113A-1040-C14A-DECA2A2CA904}"/>
              </a:ext>
            </a:extLst>
          </p:cNvPr>
          <p:cNvSpPr/>
          <p:nvPr/>
        </p:nvSpPr>
        <p:spPr>
          <a:xfrm rot="5400000">
            <a:off x="5562153" y="4013291"/>
            <a:ext cx="381355" cy="904568"/>
          </a:xfrm>
          <a:prstGeom prst="leftBrace">
            <a:avLst>
              <a:gd name="adj1" fmla="val 16151"/>
              <a:gd name="adj2" fmla="val 445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egnaposto contenuto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ECBBD4F-4E40-E328-2519-53017143B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5" r="22741" b="10605"/>
          <a:stretch/>
        </p:blipFill>
        <p:spPr>
          <a:xfrm>
            <a:off x="1022556" y="1764660"/>
            <a:ext cx="9724103" cy="4257368"/>
          </a:xfr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DD0834D-79BF-FC11-EA34-1CCF26757D15}"/>
              </a:ext>
            </a:extLst>
          </p:cNvPr>
          <p:cNvCxnSpPr>
            <a:cxnSpLocks/>
          </p:cNvCxnSpPr>
          <p:nvPr/>
        </p:nvCxnSpPr>
        <p:spPr>
          <a:xfrm>
            <a:off x="2723535" y="1027906"/>
            <a:ext cx="1376517" cy="308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BF2EC5-3506-4791-1036-AF1A5815B94F}"/>
              </a:ext>
            </a:extLst>
          </p:cNvPr>
          <p:cNvCxnSpPr>
            <a:cxnSpLocks/>
          </p:cNvCxnSpPr>
          <p:nvPr/>
        </p:nvCxnSpPr>
        <p:spPr>
          <a:xfrm flipH="1">
            <a:off x="3077497" y="1386348"/>
            <a:ext cx="7315200" cy="442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9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09903" cy="568940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/>
              <a:t>Ecco un esempio di come apparirà il tuo lavoro</a:t>
            </a:r>
            <a:endParaRPr lang="it-IT" sz="3200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4D9D6E8F-113A-1040-C14A-DECA2A2CA904}"/>
              </a:ext>
            </a:extLst>
          </p:cNvPr>
          <p:cNvSpPr/>
          <p:nvPr/>
        </p:nvSpPr>
        <p:spPr>
          <a:xfrm rot="5400000">
            <a:off x="5562153" y="4013291"/>
            <a:ext cx="381355" cy="904568"/>
          </a:xfrm>
          <a:prstGeom prst="leftBrace">
            <a:avLst>
              <a:gd name="adj1" fmla="val 16151"/>
              <a:gd name="adj2" fmla="val 445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Segnaposto contenuto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A668EE7-E03A-F982-C3A6-D91FA1463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4" r="22291" b="6153"/>
          <a:stretch/>
        </p:blipFill>
        <p:spPr>
          <a:xfrm>
            <a:off x="1337186" y="1052053"/>
            <a:ext cx="9291484" cy="5073444"/>
          </a:xfrm>
        </p:spPr>
      </p:pic>
    </p:spTree>
    <p:extLst>
      <p:ext uri="{BB962C8B-B14F-4D97-AF65-F5344CB8AC3E}">
        <p14:creationId xmlns:p14="http://schemas.microsoft.com/office/powerpoint/2010/main" val="196107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/>
              <a:t>Ma torniamo ai </a:t>
            </a:r>
            <a:r>
              <a:rPr lang="it-IT" sz="3200" b="1" dirty="0"/>
              <a:t>Tag</a:t>
            </a:r>
            <a:r>
              <a:rPr lang="it-IT" sz="3200" dirty="0"/>
              <a:t>: cosa sono?</a:t>
            </a:r>
          </a:p>
        </p:txBody>
      </p:sp>
      <p:pic>
        <p:nvPicPr>
          <p:cNvPr id="12" name="Segnaposto contenuto 11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7C0A4B9E-FF8B-A2A8-7BCA-669B2AAC1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t="9438" b="7647"/>
          <a:stretch/>
        </p:blipFill>
        <p:spPr>
          <a:xfrm>
            <a:off x="3955774" y="1625047"/>
            <a:ext cx="7638099" cy="3607906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8EEA3D-C3B2-9E50-0A8E-BF236D03F4DA}"/>
              </a:ext>
            </a:extLst>
          </p:cNvPr>
          <p:cNvSpPr txBox="1"/>
          <p:nvPr/>
        </p:nvSpPr>
        <p:spPr>
          <a:xfrm>
            <a:off x="838200" y="2093632"/>
            <a:ext cx="2792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dei termini che identificano e descrivono le parole di un testo: se usati correttamente, andranno a  raggruppare contenuti dall’argomento simile, operazione utile per effettuare ricerche sul testo  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4B50370-3BD2-C4D6-471D-8CD886EC111C}"/>
              </a:ext>
            </a:extLst>
          </p:cNvPr>
          <p:cNvSpPr/>
          <p:nvPr/>
        </p:nvSpPr>
        <p:spPr>
          <a:xfrm>
            <a:off x="3631096" y="3663292"/>
            <a:ext cx="503582" cy="6105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C23FF98-B286-4604-97C3-912E7A10ED5F}"/>
              </a:ext>
            </a:extLst>
          </p:cNvPr>
          <p:cNvSpPr/>
          <p:nvPr/>
        </p:nvSpPr>
        <p:spPr>
          <a:xfrm>
            <a:off x="5122606" y="3746090"/>
            <a:ext cx="503582" cy="3683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20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88"/>
            <a:ext cx="10515600" cy="18548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200" dirty="0"/>
              <a:t>Quali </a:t>
            </a:r>
            <a:r>
              <a:rPr lang="it-IT" sz="3200" b="1" dirty="0"/>
              <a:t>Tag</a:t>
            </a:r>
            <a:r>
              <a:rPr lang="it-IT" sz="3200" dirty="0"/>
              <a:t> abbiamo selezionato per la descrizione del testo? </a:t>
            </a:r>
            <a:endParaRPr lang="it-IT" sz="3200" b="1" dirty="0"/>
          </a:p>
        </p:txBody>
      </p:sp>
      <p:pic>
        <p:nvPicPr>
          <p:cNvPr id="12" name="Segnaposto contenuto 11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FB09AA4-4487-1FEA-BBB0-FA3296A4C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4" b="10574"/>
          <a:stretch/>
        </p:blipFill>
        <p:spPr>
          <a:xfrm>
            <a:off x="2228144" y="663921"/>
            <a:ext cx="7735712" cy="4045226"/>
          </a:xfrm>
        </p:spPr>
      </p:pic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B4874398-5901-D688-C53A-716CF7C17C28}"/>
              </a:ext>
            </a:extLst>
          </p:cNvPr>
          <p:cNvSpPr/>
          <p:nvPr/>
        </p:nvSpPr>
        <p:spPr>
          <a:xfrm>
            <a:off x="2890815" y="2216426"/>
            <a:ext cx="606287" cy="24251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3956153-1B9F-9884-D8F9-18683D262A51}"/>
              </a:ext>
            </a:extLst>
          </p:cNvPr>
          <p:cNvSpPr txBox="1"/>
          <p:nvPr/>
        </p:nvSpPr>
        <p:spPr>
          <a:xfrm>
            <a:off x="8357419" y="1446655"/>
            <a:ext cx="36772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foglio della trascrizione li troviamo disposti in coda, racchiusi tra freccette nel cui interno andrà inserito un nome proprio di persona, di luogo, una data … ovvero ciò che si rileva nel testo durante la trascrizione … ma vediamo come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1CFA659-D43C-DE2B-6282-9CA55E6A3A50}"/>
              </a:ext>
            </a:extLst>
          </p:cNvPr>
          <p:cNvSpPr/>
          <p:nvPr/>
        </p:nvSpPr>
        <p:spPr>
          <a:xfrm>
            <a:off x="7899678" y="1591573"/>
            <a:ext cx="347762" cy="2189921"/>
          </a:xfrm>
          <a:prstGeom prst="rightBrace">
            <a:avLst>
              <a:gd name="adj1" fmla="val 8333"/>
              <a:gd name="adj2" fmla="val 531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FDCC853-5B13-2D45-3043-6263547508B1}"/>
              </a:ext>
            </a:extLst>
          </p:cNvPr>
          <p:cNvSpPr txBox="1"/>
          <p:nvPr/>
        </p:nvSpPr>
        <p:spPr>
          <a:xfrm>
            <a:off x="838200" y="4877774"/>
            <a:ext cx="1119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tag in calce al foglio della trascrizione può essere più volte copiato (</a:t>
            </a:r>
            <a:r>
              <a:rPr lang="it-IT" dirty="0" err="1"/>
              <a:t>ctrl+c</a:t>
            </a:r>
            <a:r>
              <a:rPr lang="it-IT" dirty="0"/>
              <a:t>) e incollato (</a:t>
            </a:r>
            <a:r>
              <a:rPr lang="it-IT" dirty="0" err="1"/>
              <a:t>ctrl+v</a:t>
            </a:r>
            <a:r>
              <a:rPr lang="it-IT" dirty="0"/>
              <a:t>) nel testo della trascrizione secondo i casi e le necessità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Dentro le freccette si trascrive l’opportuna occorrenza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trascrizione risulterà composta da testo normale unito al testo taggato dentro le freccette</a:t>
            </a:r>
          </a:p>
        </p:txBody>
      </p:sp>
    </p:spTree>
    <p:extLst>
      <p:ext uri="{BB962C8B-B14F-4D97-AF65-F5344CB8AC3E}">
        <p14:creationId xmlns:p14="http://schemas.microsoft.com/office/powerpoint/2010/main" val="74503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Tag &lt;</a:t>
            </a:r>
            <a:r>
              <a:rPr lang="it-IT" dirty="0" err="1"/>
              <a:t>persName</a:t>
            </a:r>
            <a:r>
              <a:rPr lang="it-IT" dirty="0"/>
              <a:t>&gt; da usare per taggare un nome proprio di persona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2EB26-1844-3463-582C-BCD24C447548}"/>
              </a:ext>
            </a:extLst>
          </p:cNvPr>
          <p:cNvSpPr txBox="1"/>
          <p:nvPr/>
        </p:nvSpPr>
        <p:spPr>
          <a:xfrm>
            <a:off x="186812" y="4597040"/>
            <a:ext cx="11818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persName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marca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nomi propri di persona, normalizzati dall’attributo </a:t>
            </a:r>
            <a:r>
              <a:rPr lang="it-IT" sz="1800" i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key,</a:t>
            </a:r>
            <a:r>
              <a:rPr lang="it-IT" sz="1800" b="1" kern="0" baseline="300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necessario anche per la costruzione di indici. Si scriverà prima il cognome/nome della famiglia seguito da virgola e poi il nome di battesimo; nel caso di nomi con patronimici si rispetta la forma usata nel manoscritto; </a:t>
            </a:r>
            <a:r>
              <a:rPr lang="it-IT" sz="1800" i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role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definisce il titolo, il ruolo, la professione … della persona</a:t>
            </a:r>
          </a:p>
          <a:p>
            <a:endParaRPr lang="it-IT" sz="1800" kern="0" dirty="0">
              <a:solidFill>
                <a:srgbClr val="444444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persName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key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"Nicola Gentile"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role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"notaio"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Nicolai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Gentilis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persName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&gt;</a:t>
            </a:r>
            <a:endParaRPr lang="it-IT" kern="0" dirty="0">
              <a:solidFill>
                <a:srgbClr val="444444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2" name="Segnaposto contenuto 11" descr="Immagine che contiene testo, software, Icona del computer, Software multimediale&#10;&#10;Descrizione generata automaticamente">
            <a:extLst>
              <a:ext uri="{FF2B5EF4-FFF2-40B4-BE49-F238E27FC236}">
                <a16:creationId xmlns:a16="http://schemas.microsoft.com/office/drawing/2014/main" id="{328CE676-BF6B-653C-9D48-D9E0C2EAB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 t="10620" r="25469" b="33147"/>
          <a:stretch/>
        </p:blipFill>
        <p:spPr>
          <a:xfrm>
            <a:off x="550607" y="1771122"/>
            <a:ext cx="4758813" cy="2446917"/>
          </a:xfrm>
        </p:spPr>
      </p:pic>
      <p:pic>
        <p:nvPicPr>
          <p:cNvPr id="13" name="Immagine 12" descr="Immagine che contiene calligrafia, testo, lettera, carta&#10;&#10;Descrizione generata automaticamente">
            <a:extLst>
              <a:ext uri="{FF2B5EF4-FFF2-40B4-BE49-F238E27FC236}">
                <a16:creationId xmlns:a16="http://schemas.microsoft.com/office/drawing/2014/main" id="{B6DC59FE-F373-10EB-FFC0-4FFA925CC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7" y="2602844"/>
            <a:ext cx="4632960" cy="1082040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EFED6DE-8695-3914-8F29-21D5FF9D5D51}"/>
              </a:ext>
            </a:extLst>
          </p:cNvPr>
          <p:cNvCxnSpPr/>
          <p:nvPr/>
        </p:nvCxnSpPr>
        <p:spPr>
          <a:xfrm>
            <a:off x="9901084" y="2989006"/>
            <a:ext cx="3342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72542D8-4FE1-F1B9-6AF7-B8D53FB38B14}"/>
              </a:ext>
            </a:extLst>
          </p:cNvPr>
          <p:cNvCxnSpPr/>
          <p:nvPr/>
        </p:nvCxnSpPr>
        <p:spPr>
          <a:xfrm>
            <a:off x="9261987" y="3143864"/>
            <a:ext cx="2556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1E2BAA9-7FB0-4AD4-8705-F41E8585D2B4}"/>
              </a:ext>
            </a:extLst>
          </p:cNvPr>
          <p:cNvCxnSpPr>
            <a:cxnSpLocks/>
          </p:cNvCxnSpPr>
          <p:nvPr/>
        </p:nvCxnSpPr>
        <p:spPr>
          <a:xfrm flipV="1">
            <a:off x="7138219" y="2989006"/>
            <a:ext cx="2674375" cy="2762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3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Tag &lt;</a:t>
            </a:r>
            <a:r>
              <a:rPr lang="it-IT" dirty="0" err="1"/>
              <a:t>placeName</a:t>
            </a:r>
            <a:r>
              <a:rPr lang="it-IT" dirty="0"/>
              <a:t>&gt; da usare per taggare un luogo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2EB26-1844-3463-582C-BCD24C447548}"/>
              </a:ext>
            </a:extLst>
          </p:cNvPr>
          <p:cNvSpPr txBox="1"/>
          <p:nvPr/>
        </p:nvSpPr>
        <p:spPr>
          <a:xfrm>
            <a:off x="334297" y="4712127"/>
            <a:ext cx="11818375" cy="145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placeName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marcare i nomi di luogo normalizzati da </a:t>
            </a:r>
            <a:r>
              <a:rPr lang="it-IT" sz="1800" i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la tipologia del luogo (chiesa, monastero, piazza, località ...) sarà espressa con </a:t>
            </a:r>
            <a:r>
              <a:rPr lang="it-IT" sz="1800" i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kern="0" dirty="0">
                <a:solidFill>
                  <a:srgbClr val="444444"/>
                </a:solidFill>
                <a:highlight>
                  <a:srgbClr val="FFFFFF"/>
                </a:highlight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 in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placeName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key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"Santa Chiara dell’Aquila, archivio"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8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type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"monastero"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archivo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Sanctae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Clarae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Aquilis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placeName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 </a:t>
            </a:r>
            <a:r>
              <a:rPr lang="it-IT" sz="1800" kern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numero 63.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Segnaposto contenuto 11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0E7D54B-AD13-A886-E19D-AA2C280E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3152" r="25698" b="35184"/>
          <a:stretch/>
        </p:blipFill>
        <p:spPr>
          <a:xfrm>
            <a:off x="757084" y="1843531"/>
            <a:ext cx="5063614" cy="2256522"/>
          </a:xfrm>
        </p:spPr>
      </p:pic>
      <p:pic>
        <p:nvPicPr>
          <p:cNvPr id="13" name="Immagine 12" descr="Immagine che contiene calligrafia, testo, lettera, carta&#10;&#10;Descrizione generata automaticamente">
            <a:extLst>
              <a:ext uri="{FF2B5EF4-FFF2-40B4-BE49-F238E27FC236}">
                <a16:creationId xmlns:a16="http://schemas.microsoft.com/office/drawing/2014/main" id="{C01AF283-6216-0860-FA16-F4C5AE0BF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94" y="2346960"/>
            <a:ext cx="4632960" cy="108204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E0C8A4D-1BB2-0C9C-4353-14FAF3FC1865}"/>
              </a:ext>
            </a:extLst>
          </p:cNvPr>
          <p:cNvCxnSpPr>
            <a:cxnSpLocks/>
          </p:cNvCxnSpPr>
          <p:nvPr/>
        </p:nvCxnSpPr>
        <p:spPr>
          <a:xfrm flipV="1">
            <a:off x="838200" y="3126658"/>
            <a:ext cx="9102213" cy="2428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947F87C-4DE2-7AEB-3C14-BCB01418A65D}"/>
              </a:ext>
            </a:extLst>
          </p:cNvPr>
          <p:cNvCxnSpPr/>
          <p:nvPr/>
        </p:nvCxnSpPr>
        <p:spPr>
          <a:xfrm>
            <a:off x="9940413" y="3146322"/>
            <a:ext cx="943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2F21017-DB92-5678-9905-9E7E5F1167D9}"/>
              </a:ext>
            </a:extLst>
          </p:cNvPr>
          <p:cNvCxnSpPr/>
          <p:nvPr/>
        </p:nvCxnSpPr>
        <p:spPr>
          <a:xfrm>
            <a:off x="9940413" y="3304116"/>
            <a:ext cx="7079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36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658"/>
          </a:xfrm>
        </p:spPr>
        <p:txBody>
          <a:bodyPr/>
          <a:lstStyle/>
          <a:p>
            <a:pPr algn="ctr"/>
            <a:r>
              <a:rPr lang="it-IT" dirty="0"/>
              <a:t>Tag &lt;date&gt; da usare per taggare una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2EB26-1844-3463-582C-BCD24C447548}"/>
              </a:ext>
            </a:extLst>
          </p:cNvPr>
          <p:cNvSpPr txBox="1"/>
          <p:nvPr/>
        </p:nvSpPr>
        <p:spPr>
          <a:xfrm>
            <a:off x="245806" y="5086878"/>
            <a:ext cx="11847871" cy="1235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L’attributo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&lt;date&gt;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marcare le date, normalizzate attraverso </a:t>
            </a:r>
            <a:r>
              <a:rPr lang="it-IT" sz="1800" i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Nel 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&lt;date&gt;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1335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&lt;/date&gt;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erano più d'uno i monasteri di donne … </a:t>
            </a:r>
            <a:endParaRPr lang="it-IT" sz="1800" kern="0" dirty="0">
              <a:solidFill>
                <a:srgbClr val="444444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&lt;date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key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"1335, novembre 30"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1335, 30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novembris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&lt;/date&gt;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Segnaposto contenuto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743A520-DB17-5B15-C121-432C0545E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6400" r="27376" b="17678"/>
          <a:stretch/>
        </p:blipFill>
        <p:spPr>
          <a:xfrm>
            <a:off x="749709" y="1504335"/>
            <a:ext cx="5257800" cy="3303639"/>
          </a:xfrm>
        </p:spPr>
      </p:pic>
      <p:pic>
        <p:nvPicPr>
          <p:cNvPr id="8" name="Immagine 7" descr="Immagine che contiene calligrafia, testo, lettera, carta&#10;&#10;Descrizione generata automaticamente">
            <a:extLst>
              <a:ext uri="{FF2B5EF4-FFF2-40B4-BE49-F238E27FC236}">
                <a16:creationId xmlns:a16="http://schemas.microsoft.com/office/drawing/2014/main" id="{EE8E9B1F-CFA3-C4B0-EB69-9B4458B6A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3" y="2708311"/>
            <a:ext cx="4632960" cy="1082040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EE96FF3-A7ED-60FC-3778-735920B018CF}"/>
              </a:ext>
            </a:extLst>
          </p:cNvPr>
          <p:cNvCxnSpPr/>
          <p:nvPr/>
        </p:nvCxnSpPr>
        <p:spPr>
          <a:xfrm>
            <a:off x="6449961" y="3077497"/>
            <a:ext cx="717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833CEDF-8C2B-E8C7-F968-81A0FCE17A0D}"/>
              </a:ext>
            </a:extLst>
          </p:cNvPr>
          <p:cNvCxnSpPr/>
          <p:nvPr/>
        </p:nvCxnSpPr>
        <p:spPr>
          <a:xfrm flipV="1">
            <a:off x="580103" y="2987215"/>
            <a:ext cx="5869858" cy="2597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8F45A61-9481-3B15-19F0-5C804301E631}"/>
              </a:ext>
            </a:extLst>
          </p:cNvPr>
          <p:cNvCxnSpPr/>
          <p:nvPr/>
        </p:nvCxnSpPr>
        <p:spPr>
          <a:xfrm>
            <a:off x="9952210" y="3360174"/>
            <a:ext cx="7079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6E5F9B6-2932-C838-58E4-CAD18EF9390F}"/>
              </a:ext>
            </a:extLst>
          </p:cNvPr>
          <p:cNvCxnSpPr/>
          <p:nvPr/>
        </p:nvCxnSpPr>
        <p:spPr>
          <a:xfrm flipV="1">
            <a:off x="6577781" y="3429000"/>
            <a:ext cx="3470787" cy="2627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7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268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Tag &lt;gap&gt; per taggare le omissioni di trascrizioni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2EB26-1844-3463-582C-BCD24C447548}"/>
              </a:ext>
            </a:extLst>
          </p:cNvPr>
          <p:cNvSpPr txBox="1"/>
          <p:nvPr/>
        </p:nvSpPr>
        <p:spPr>
          <a:xfrm>
            <a:off x="245806" y="5086878"/>
            <a:ext cx="11818375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it-IT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omettere una trascrizione quando il testo è cancellato o se risulta illeggibile, incomprensibile al trascrittore: si può segnalare con una breve descrizione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&lt;gap&gt;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&lt;!--</a:t>
            </a:r>
            <a:r>
              <a:rPr lang="it-IT" sz="1800" kern="0" dirty="0" err="1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desc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&gt;Seguono tre parole </a:t>
            </a:r>
            <a:r>
              <a:rPr lang="it-IT" sz="1800" kern="0" dirty="0" err="1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illegibili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</a:t>
            </a:r>
            <a:r>
              <a:rPr lang="it-IT" sz="1800" kern="0" dirty="0" err="1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desc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--&gt;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&lt;/gap&gt;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Segnaposto contenuto 7" descr="Immagine che contiene testo, software, Icona del computer, Software multimediale&#10;&#10;Descrizione generata automaticamente">
            <a:extLst>
              <a:ext uri="{FF2B5EF4-FFF2-40B4-BE49-F238E27FC236}">
                <a16:creationId xmlns:a16="http://schemas.microsoft.com/office/drawing/2014/main" id="{AC108052-884C-E710-6AFF-EE1AD883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14534" r="33476" b="18130"/>
          <a:stretch/>
        </p:blipFill>
        <p:spPr>
          <a:xfrm>
            <a:off x="556660" y="1690688"/>
            <a:ext cx="4988733" cy="2930014"/>
          </a:xfrm>
        </p:spPr>
      </p:pic>
      <p:pic>
        <p:nvPicPr>
          <p:cNvPr id="11" name="Immagine 10" descr="Immagine che contiene testo, schermata, software, computer&#10;&#10;Descrizione generata automaticamente">
            <a:extLst>
              <a:ext uri="{FF2B5EF4-FFF2-40B4-BE49-F238E27FC236}">
                <a16:creationId xmlns:a16="http://schemas.microsoft.com/office/drawing/2014/main" id="{A7E85E68-9CA9-9184-6C3D-2D6D03BF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28387" r="65000" b="52832"/>
          <a:stretch/>
        </p:blipFill>
        <p:spPr>
          <a:xfrm>
            <a:off x="6902244" y="2100757"/>
            <a:ext cx="4159045" cy="12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04"/>
            <a:ext cx="10515600" cy="1014644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Tag &lt;quote&gt; per taggare le citazioni, brani testuali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2EB26-1844-3463-582C-BCD24C447548}"/>
              </a:ext>
            </a:extLst>
          </p:cNvPr>
          <p:cNvSpPr txBox="1"/>
          <p:nvPr/>
        </p:nvSpPr>
        <p:spPr>
          <a:xfrm>
            <a:off x="620660" y="3675841"/>
            <a:ext cx="10980175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marcare una frase o un brano attribuito a soggetti esterni al testo del manoscritto si usa </a:t>
            </a:r>
            <a:r>
              <a:rPr lang="it-IT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&lt;quote&gt; </a:t>
            </a:r>
            <a:r>
              <a:rPr lang="it-I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se la lingua cambia è seguito da  </a:t>
            </a:r>
            <a:r>
              <a:rPr lang="it-IT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xml:lang</a:t>
            </a:r>
            <a:r>
              <a:rPr lang="it-I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=‘’…’’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Segnaposto contenuto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B5C94B8-E2D8-B81E-2403-3025E204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t="24789" r="33985" b="42946"/>
          <a:stretch/>
        </p:blipFill>
        <p:spPr>
          <a:xfrm>
            <a:off x="345358" y="1662140"/>
            <a:ext cx="4149214" cy="1403940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CB91D1-2F76-A1ED-6A15-FBAC822D9CCD}"/>
              </a:ext>
            </a:extLst>
          </p:cNvPr>
          <p:cNvSpPr txBox="1"/>
          <p:nvPr/>
        </p:nvSpPr>
        <p:spPr>
          <a:xfrm>
            <a:off x="620660" y="4363095"/>
            <a:ext cx="1100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Morì nell'Aquila Pietro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Nuxel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, cittadino di Norimberga, nell'Aquila dove esercitava con tutta onestà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               la mercatura e dalle sorelle superstiti fu onorato d'elogio sulla sepoltura nel Duomo. 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               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&lt;quote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xml:lang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"</a:t>
            </a:r>
            <a:r>
              <a:rPr lang="it-IT" sz="1800" kern="0" dirty="0" err="1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lat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«Petro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Nuxel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civi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Norimbergensis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honestissimi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negotia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questus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exercenti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               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animique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supra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sortem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conditionemque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generosi in ipso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iuventutis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flore evocato anno saluti MDLXIII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               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idibus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sextilis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. Barbara et Clara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sorores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, frati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optimo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Petro,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cum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dolore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civium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suorum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et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bonorum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                omnium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iactura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»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&lt;/quote&gt;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Il Cesura copiò MDLIII né si saprebbe risolvere quale de' due abbia meglio trascritto...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2543320-327D-9B51-1C49-1A757EEC4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91"/>
          <a:stretch/>
        </p:blipFill>
        <p:spPr>
          <a:xfrm>
            <a:off x="5134590" y="1066238"/>
            <a:ext cx="4310830" cy="167111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FD666F1-11FB-CF94-0B77-B704D019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9"/>
          <a:stretch/>
        </p:blipFill>
        <p:spPr>
          <a:xfrm>
            <a:off x="7290005" y="2578329"/>
            <a:ext cx="4310830" cy="1066431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BD6B6C3-9B08-9AC2-C54C-16CDFBCDB90A}"/>
              </a:ext>
            </a:extLst>
          </p:cNvPr>
          <p:cNvCxnSpPr>
            <a:cxnSpLocks/>
          </p:cNvCxnSpPr>
          <p:nvPr/>
        </p:nvCxnSpPr>
        <p:spPr>
          <a:xfrm flipV="1">
            <a:off x="838200" y="1198358"/>
            <a:ext cx="6565490" cy="3190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6B7A8CD-A8BE-3B38-623F-CECD8312392C}"/>
              </a:ext>
            </a:extLst>
          </p:cNvPr>
          <p:cNvCxnSpPr>
            <a:cxnSpLocks/>
          </p:cNvCxnSpPr>
          <p:nvPr/>
        </p:nvCxnSpPr>
        <p:spPr>
          <a:xfrm flipV="1">
            <a:off x="3972232" y="2869473"/>
            <a:ext cx="4424516" cy="2115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9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3200" dirty="0"/>
              <a:t>Visualizzerai la pagina che segue, in parte già compilata: il tuo intervento sarà negli spazi evidenziati in </a:t>
            </a:r>
            <a:r>
              <a:rPr lang="it-IT" sz="3200" b="1" dirty="0"/>
              <a:t>azzurro </a:t>
            </a:r>
          </a:p>
        </p:txBody>
      </p:sp>
      <p:pic>
        <p:nvPicPr>
          <p:cNvPr id="7" name="Segnaposto contenuto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29F3929-2F75-1B97-72F1-7124E64C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r="22521"/>
          <a:stretch/>
        </p:blipFill>
        <p:spPr>
          <a:xfrm>
            <a:off x="3134031" y="1690688"/>
            <a:ext cx="8219768" cy="440485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43C693-3716-E6DC-F16D-F46FF639021E}"/>
              </a:ext>
            </a:extLst>
          </p:cNvPr>
          <p:cNvSpPr txBox="1"/>
          <p:nvPr/>
        </p:nvSpPr>
        <p:spPr>
          <a:xfrm>
            <a:off x="677196" y="3127119"/>
            <a:ext cx="170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Elenco delle partizioni del documento TEI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C13A39CF-0840-E95A-EC13-D52A7B739BD2}"/>
              </a:ext>
            </a:extLst>
          </p:cNvPr>
          <p:cNvSpPr/>
          <p:nvPr/>
        </p:nvSpPr>
        <p:spPr>
          <a:xfrm>
            <a:off x="2608005" y="3429000"/>
            <a:ext cx="875071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69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746"/>
          </a:xfrm>
        </p:spPr>
        <p:txBody>
          <a:bodyPr/>
          <a:lstStyle/>
          <a:p>
            <a:pPr algn="ctr"/>
            <a:r>
              <a:rPr lang="it-IT" dirty="0"/>
              <a:t>Tag &lt;note&gt; per le note al testo manoscritto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2EB26-1844-3463-582C-BCD24C447548}"/>
              </a:ext>
            </a:extLst>
          </p:cNvPr>
          <p:cNvSpPr txBox="1"/>
          <p:nvPr/>
        </p:nvSpPr>
        <p:spPr>
          <a:xfrm>
            <a:off x="605912" y="3709253"/>
            <a:ext cx="10980175" cy="325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6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&lt;note&gt;</a:t>
            </a:r>
            <a:r>
              <a:rPr lang="it-IT" sz="16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contiene una nota o annotazione a latere della trattazione (nota posta ovunque, a piè di pagina, a fine testo, a margine destro o sinistro) da inserire nel testo nel punto esatto di riferimento; può contenere altri elementi (citazioni, digressioni del testo, rinvii, commenti …) e se contiene testo in altra lingua si dichiara con 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i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xml:lang</a:t>
            </a:r>
            <a:r>
              <a:rPr lang="it-IT" sz="1600" i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="…"</a:t>
            </a:r>
            <a:endParaRPr lang="it-IT" sz="1600" kern="0" dirty="0">
              <a:solidFill>
                <a:srgbClr val="444444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&lt;note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kern="0" dirty="0" err="1">
                <a:solidFill>
                  <a:srgbClr val="F5844C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xml:lang</a:t>
            </a:r>
            <a:r>
              <a:rPr lang="it-IT" sz="1600" kern="0" dirty="0">
                <a:solidFill>
                  <a:srgbClr val="FF804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600" kern="0" dirty="0">
                <a:solidFill>
                  <a:srgbClr val="9933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it-IT" sz="1600" kern="0" dirty="0" err="1">
                <a:solidFill>
                  <a:srgbClr val="9933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</a:t>
            </a:r>
            <a:r>
              <a:rPr lang="it-IT" sz="1600" kern="0" dirty="0">
                <a:solidFill>
                  <a:srgbClr val="9933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Instrumentum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regii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notarii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b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</a:t>
            </a:r>
            <a:r>
              <a:rPr lang="it-IT" sz="16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persName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key</a:t>
            </a:r>
            <a:r>
              <a:rPr lang="it-IT" sz="16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6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"Nicola Gentile"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role</a:t>
            </a:r>
            <a:r>
              <a:rPr lang="it-IT" sz="16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6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"notaio"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Nicolai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Gentilis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</a:t>
            </a:r>
            <a:r>
              <a:rPr lang="it-IT" sz="16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persName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b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&lt;date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key</a:t>
            </a:r>
            <a:r>
              <a:rPr lang="it-IT" sz="16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6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"1335, novembre 30"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1335 30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novembris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&lt;/date&gt;</a:t>
            </a:r>
            <a:b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in 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</a:t>
            </a:r>
            <a:r>
              <a:rPr lang="it-IT" sz="16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placeName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key</a:t>
            </a:r>
            <a:r>
              <a:rPr lang="it-IT" sz="16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6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"Santa Chiara dell’Aquila, archivio"</a:t>
            </a:r>
            <a:r>
              <a:rPr lang="it-IT" sz="16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type</a:t>
            </a:r>
            <a:r>
              <a:rPr lang="it-IT" sz="16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it-IT" sz="16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"monastero"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archivo</a:t>
            </a:r>
            <a:r>
              <a:rPr lang="it-IT" sz="1600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Sanctae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Clarae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it-IT" sz="16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Aquilis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</a:t>
            </a:r>
            <a:r>
              <a:rPr lang="it-IT" sz="16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placeName</a:t>
            </a: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 </a:t>
            </a:r>
            <a:r>
              <a:rPr lang="it-IT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numero 63.</a:t>
            </a:r>
            <a:endParaRPr lang="it-IT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6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&lt;/note&gt;</a:t>
            </a:r>
            <a:endParaRPr lang="it-IT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Segnaposto contenuto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8C6D352-0E5F-6A22-5483-D10676BE8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r="35892" b="56690"/>
          <a:stretch/>
        </p:blipFill>
        <p:spPr>
          <a:xfrm>
            <a:off x="94544" y="1621284"/>
            <a:ext cx="4959237" cy="1807716"/>
          </a:xfrm>
        </p:spPr>
      </p:pic>
      <p:pic>
        <p:nvPicPr>
          <p:cNvPr id="10" name="Immagine 9" descr="Immagine che contiene calligrafia, testo, lettera, carta&#10;&#10;Descrizione generata automaticamente">
            <a:extLst>
              <a:ext uri="{FF2B5EF4-FFF2-40B4-BE49-F238E27FC236}">
                <a16:creationId xmlns:a16="http://schemas.microsoft.com/office/drawing/2014/main" id="{29B781AD-5155-B546-0DF5-C826618B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10" y="1806431"/>
            <a:ext cx="4632960" cy="1082040"/>
          </a:xfrm>
          <a:prstGeom prst="rect">
            <a:avLst/>
          </a:prstGeom>
        </p:spPr>
      </p:pic>
      <p:sp>
        <p:nvSpPr>
          <p:cNvPr id="11" name="Doppia parentesi quadra 10">
            <a:extLst>
              <a:ext uri="{FF2B5EF4-FFF2-40B4-BE49-F238E27FC236}">
                <a16:creationId xmlns:a16="http://schemas.microsoft.com/office/drawing/2014/main" id="{14679869-CC30-818B-456B-E0CD46967ED0}"/>
              </a:ext>
            </a:extLst>
          </p:cNvPr>
          <p:cNvSpPr/>
          <p:nvPr/>
        </p:nvSpPr>
        <p:spPr>
          <a:xfrm>
            <a:off x="9330813" y="1970941"/>
            <a:ext cx="1091381" cy="878176"/>
          </a:xfrm>
          <a:prstGeom prst="bracketPair">
            <a:avLst/>
          </a:prstGeom>
          <a:noFill/>
          <a:ln w="63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07D9B00-94E5-32DF-92E7-E91B855D7A3B}"/>
              </a:ext>
            </a:extLst>
          </p:cNvPr>
          <p:cNvCxnSpPr>
            <a:cxnSpLocks/>
          </p:cNvCxnSpPr>
          <p:nvPr/>
        </p:nvCxnSpPr>
        <p:spPr>
          <a:xfrm flipV="1">
            <a:off x="2566219" y="2123768"/>
            <a:ext cx="6843252" cy="259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97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680"/>
          </a:xfrm>
        </p:spPr>
        <p:txBody>
          <a:bodyPr/>
          <a:lstStyle/>
          <a:p>
            <a:pPr algn="ctr"/>
            <a:r>
              <a:rPr lang="it-IT" dirty="0"/>
              <a:t>Tag &lt;</a:t>
            </a:r>
            <a:r>
              <a:rPr lang="it-IT" dirty="0" err="1"/>
              <a:t>ref</a:t>
            </a:r>
            <a:r>
              <a:rPr lang="it-IT" dirty="0"/>
              <a:t>&gt; per taggare </a:t>
            </a:r>
            <a:r>
              <a:rPr lang="it-IT" b="1" dirty="0"/>
              <a:t>rinvii</a:t>
            </a:r>
            <a:r>
              <a:rPr lang="it-IT" dirty="0"/>
              <a:t>  del testo</a:t>
            </a:r>
          </a:p>
        </p:txBody>
      </p:sp>
      <p:pic>
        <p:nvPicPr>
          <p:cNvPr id="10" name="Segnaposto contenuto 9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13E22AA-B3AF-DB68-D613-643E03209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779" r="54148" b="17000"/>
          <a:stretch/>
        </p:blipFill>
        <p:spPr>
          <a:xfrm>
            <a:off x="838200" y="1573160"/>
            <a:ext cx="3546987" cy="1750143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EA4897-AEBC-8C23-9EEF-2133FB0B8C40}"/>
              </a:ext>
            </a:extLst>
          </p:cNvPr>
          <p:cNvSpPr txBox="1"/>
          <p:nvPr/>
        </p:nvSpPr>
        <p:spPr>
          <a:xfrm>
            <a:off x="280219" y="3696928"/>
            <a:ext cx="11631561" cy="239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kern="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taggare rinvii come  </a:t>
            </a:r>
            <a:r>
              <a:rPr lang="it-IT" i="1" kern="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‘’vedi…’’ </a:t>
            </a:r>
            <a:r>
              <a:rPr lang="it-IT" kern="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oppure</a:t>
            </a:r>
            <a:r>
              <a:rPr lang="it-IT" i="1" kern="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‘’vai a pagina..’’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deve essere inserito nella trascrizione nel punto esatto del riferimento con </a:t>
            </a:r>
            <a:r>
              <a:rPr lang="it-IT" sz="1800" i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="rinvio"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"rinvio"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Vedi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placeName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key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"San Basilio dell’Aquila"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"monastero"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 Basilio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placeName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&lt;date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key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"1375"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1375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&lt;/date&gt;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9989531-8F69-FB8B-8C74-5D6E7A8F1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00200"/>
            <a:ext cx="4815840" cy="86868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44FD0D3-2DA6-7EEB-1770-45E873B7F9C1}"/>
              </a:ext>
            </a:extLst>
          </p:cNvPr>
          <p:cNvCxnSpPr/>
          <p:nvPr/>
        </p:nvCxnSpPr>
        <p:spPr>
          <a:xfrm flipV="1">
            <a:off x="2379406" y="2320413"/>
            <a:ext cx="7167717" cy="2210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75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14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dirty="0"/>
              <a:t>Tag &lt;</a:t>
            </a:r>
            <a:r>
              <a:rPr lang="it-IT" sz="4000" dirty="0" err="1"/>
              <a:t>ref</a:t>
            </a:r>
            <a:r>
              <a:rPr lang="it-IT" sz="4000" dirty="0"/>
              <a:t>&gt; per taggare </a:t>
            </a:r>
            <a:r>
              <a:rPr lang="it-IT" sz="4000" b="1" dirty="0"/>
              <a:t>rinvii</a:t>
            </a:r>
            <a:r>
              <a:rPr lang="it-IT" sz="4000" dirty="0"/>
              <a:t> con simboli nel testo</a:t>
            </a:r>
          </a:p>
        </p:txBody>
      </p:sp>
      <p:pic>
        <p:nvPicPr>
          <p:cNvPr id="12" name="Segnaposto contenuto 11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7AC735F-A59F-7BAD-A6DC-97EFD45CF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8196" r="17843" b="11531"/>
          <a:stretch/>
        </p:blipFill>
        <p:spPr>
          <a:xfrm>
            <a:off x="478002" y="1425677"/>
            <a:ext cx="5804811" cy="30578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F188A9-B761-7F68-DDF1-47C88F4CCB23}"/>
              </a:ext>
            </a:extLst>
          </p:cNvPr>
          <p:cNvSpPr txBox="1"/>
          <p:nvPr/>
        </p:nvSpPr>
        <p:spPr>
          <a:xfrm>
            <a:off x="747251" y="4569541"/>
            <a:ext cx="11543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con </a:t>
            </a:r>
            <a:r>
              <a:rPr lang="it-IT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="simbolo"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 usa per marcare un testo che attraverso un simbolo rimanda ad altro testo da integrare</a:t>
            </a:r>
            <a:r>
              <a:rPr lang="it-IT" kern="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trascrizione deve essere preceduta dal segno *  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favor de' Greci in Sicilia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</a:t>
            </a:r>
            <a:r>
              <a:rPr lang="it-IT" sz="1800" kern="0" dirty="0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kern="0" dirty="0" err="1">
                <a:solidFill>
                  <a:srgbClr val="F5844C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800" kern="0" dirty="0">
                <a:solidFill>
                  <a:srgbClr val="FF804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sz="1800" kern="0" dirty="0">
                <a:solidFill>
                  <a:srgbClr val="9933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"simbolo"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*confermò a 30 di maggio dalla 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vecchia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Capoa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 privilegi all'abate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volturnense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Ilario e cominciò pure il tenimento </a:t>
            </a:r>
            <a:b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de' beni dal fiume Sangro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it-IT" sz="1800" kern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passato in Benevento …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Segnaposto contenuto 3">
            <a:extLst>
              <a:ext uri="{FF2B5EF4-FFF2-40B4-BE49-F238E27FC236}">
                <a16:creationId xmlns:a16="http://schemas.microsoft.com/office/drawing/2014/main" id="{0849A9F8-3CAC-A487-319A-F410AE5D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61457" r="8295" b="2495"/>
          <a:stretch/>
        </p:blipFill>
        <p:spPr bwMode="auto">
          <a:xfrm>
            <a:off x="6312309" y="1690688"/>
            <a:ext cx="5879691" cy="2406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5741AB-EAE1-9F9C-00DF-5DCA3CB1AF12}"/>
              </a:ext>
            </a:extLst>
          </p:cNvPr>
          <p:cNvCxnSpPr>
            <a:cxnSpLocks/>
          </p:cNvCxnSpPr>
          <p:nvPr/>
        </p:nvCxnSpPr>
        <p:spPr>
          <a:xfrm flipV="1">
            <a:off x="3057832" y="2182761"/>
            <a:ext cx="5270091" cy="3249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070843D-BBB2-8771-FC03-B2EE1B7BE24E}"/>
              </a:ext>
            </a:extLst>
          </p:cNvPr>
          <p:cNvCxnSpPr>
            <a:cxnSpLocks/>
          </p:cNvCxnSpPr>
          <p:nvPr/>
        </p:nvCxnSpPr>
        <p:spPr>
          <a:xfrm flipV="1">
            <a:off x="5122606" y="3057832"/>
            <a:ext cx="1651820" cy="2374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73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746"/>
          </a:xfrm>
        </p:spPr>
        <p:txBody>
          <a:bodyPr/>
          <a:lstStyle/>
          <a:p>
            <a:pPr algn="ctr"/>
            <a:r>
              <a:rPr lang="it-IT" dirty="0"/>
              <a:t>Tag &lt;</a:t>
            </a:r>
            <a:r>
              <a:rPr lang="it-IT" dirty="0" err="1"/>
              <a:t>bibl</a:t>
            </a:r>
            <a:r>
              <a:rPr lang="it-IT" dirty="0"/>
              <a:t>&gt; per taggare citazioni bibliografiche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F188A9-B761-7F68-DDF1-47C88F4CCB23}"/>
              </a:ext>
            </a:extLst>
          </p:cNvPr>
          <p:cNvSpPr txBox="1"/>
          <p:nvPr/>
        </p:nvSpPr>
        <p:spPr>
          <a:xfrm>
            <a:off x="481780" y="3930443"/>
            <a:ext cx="11543071" cy="237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 citazioni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vanno inserite nel testo, nel punto esatto di riferimento; sono contenuti i tag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il nome dell’autore,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il titolo dell’opera e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biblScope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i numeri di partizioni e delle pagine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kern="0" dirty="0">
                <a:solidFill>
                  <a:srgbClr val="000096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</a:t>
            </a:r>
            <a:r>
              <a:rPr lang="it-IT" kern="0" dirty="0" err="1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sz="1800" kern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pud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Muratori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Rerum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Italicarum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Scriptores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&lt;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biblScope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tomo 1^, parte 2^, pagina 508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biblScope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&gt;&lt;/</a:t>
            </a:r>
            <a:r>
              <a:rPr lang="it-IT" sz="1800" kern="0" dirty="0" err="1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dirty="0"/>
          </a:p>
        </p:txBody>
      </p:sp>
      <p:pic>
        <p:nvPicPr>
          <p:cNvPr id="6" name="Segnaposto contenuto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39F8744-46FD-3C3C-6CF0-E939E94DF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2" r="24231" b="43211"/>
          <a:stretch/>
        </p:blipFill>
        <p:spPr>
          <a:xfrm>
            <a:off x="2228143" y="1917290"/>
            <a:ext cx="6148941" cy="1248698"/>
          </a:xfrm>
        </p:spPr>
      </p:pic>
      <p:pic>
        <p:nvPicPr>
          <p:cNvPr id="8" name="Immagine 7" descr="Immagine che contiene calligrafia, lettera, carta, Prodotto di carta&#10;&#10;Descrizione generata automaticamente">
            <a:extLst>
              <a:ext uri="{FF2B5EF4-FFF2-40B4-BE49-F238E27FC236}">
                <a16:creationId xmlns:a16="http://schemas.microsoft.com/office/drawing/2014/main" id="{3E7FB146-F792-B9CB-6FA7-F1034F87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19" y="1556847"/>
            <a:ext cx="1897380" cy="212598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EE7A5D-B4FD-6AD9-97FE-C20E1EDA20A5}"/>
              </a:ext>
            </a:extLst>
          </p:cNvPr>
          <p:cNvCxnSpPr>
            <a:cxnSpLocks/>
          </p:cNvCxnSpPr>
          <p:nvPr/>
        </p:nvCxnSpPr>
        <p:spPr>
          <a:xfrm flipV="1">
            <a:off x="1353501" y="3293806"/>
            <a:ext cx="8105131" cy="1868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18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B6933-CB97-0C8E-0147-160D7FD8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Tag &lt;figure&gt; per taggare </a:t>
            </a:r>
            <a:r>
              <a:rPr lang="it-IT" b="1" dirty="0"/>
              <a:t>disegni</a:t>
            </a:r>
            <a:r>
              <a:rPr lang="it-IT" dirty="0"/>
              <a:t>, </a:t>
            </a:r>
            <a:r>
              <a:rPr lang="it-IT" b="1" dirty="0"/>
              <a:t>figure</a:t>
            </a:r>
            <a:r>
              <a:rPr lang="it-IT" dirty="0"/>
              <a:t> … </a:t>
            </a:r>
          </a:p>
        </p:txBody>
      </p:sp>
      <p:pic>
        <p:nvPicPr>
          <p:cNvPr id="7" name="Segnaposto contenuto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4300ACF-83AE-F781-2A76-FF34AE93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6" r="34010" b="16774"/>
          <a:stretch/>
        </p:blipFill>
        <p:spPr>
          <a:xfrm>
            <a:off x="2129822" y="1690688"/>
            <a:ext cx="5234539" cy="292018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9B36C4-5DDD-1B2E-B3D3-8FEFAE353E4F}"/>
              </a:ext>
            </a:extLst>
          </p:cNvPr>
          <p:cNvSpPr txBox="1"/>
          <p:nvPr/>
        </p:nvSpPr>
        <p:spPr>
          <a:xfrm>
            <a:off x="609600" y="4748981"/>
            <a:ext cx="10894142" cy="155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figure, i disegni in genere, sono marcati con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&lt;figure&gt;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 contiene 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un eventuale titolo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&lt;p&gt;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trascrivere un eventuale testo 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it-IT" sz="1800" b="1" kern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it-IT" sz="1800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una libera e concisa descrizione</a:t>
            </a: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b="1" kern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&lt;figure&gt;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&lt;!--</a:t>
            </a:r>
            <a:r>
              <a:rPr lang="it-IT" sz="1800" kern="0" dirty="0" err="1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desc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  <a:r>
              <a:rPr lang="it-IT" sz="1800" kern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Monogramma dell'imperatore Corrado II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&lt;/</a:t>
            </a:r>
            <a:r>
              <a:rPr lang="it-IT" sz="1800" kern="0" dirty="0" err="1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desc</a:t>
            </a:r>
            <a:r>
              <a:rPr lang="it-IT" sz="1800" kern="0" dirty="0">
                <a:solidFill>
                  <a:srgbClr val="0064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--&gt;</a:t>
            </a:r>
            <a:r>
              <a:rPr lang="it-IT" sz="1800" kern="0" dirty="0">
                <a:solidFill>
                  <a:srgbClr val="00009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&lt;figure&gt;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calligrafia, lettera, carta, Prodotto di carta&#10;&#10;Descrizione generata automaticamente">
            <a:extLst>
              <a:ext uri="{FF2B5EF4-FFF2-40B4-BE49-F238E27FC236}">
                <a16:creationId xmlns:a16="http://schemas.microsoft.com/office/drawing/2014/main" id="{4844A272-A410-5F87-6060-A7F2AFA4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83" y="2087789"/>
            <a:ext cx="1897380" cy="212598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404FDAB-0A58-85C9-561B-00E6B219ADBE}"/>
              </a:ext>
            </a:extLst>
          </p:cNvPr>
          <p:cNvCxnSpPr/>
          <p:nvPr/>
        </p:nvCxnSpPr>
        <p:spPr>
          <a:xfrm flipV="1">
            <a:off x="1710813" y="2330245"/>
            <a:ext cx="8239432" cy="3687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8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A53B7A5-01B5-516E-C129-218CE8062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0" b="-1654"/>
          <a:stretch/>
        </p:blipFill>
        <p:spPr bwMode="auto">
          <a:xfrm>
            <a:off x="5198735" y="0"/>
            <a:ext cx="6993265" cy="3705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F4A46E-5E78-E98A-BC1C-EEA0BC64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6" y="2903613"/>
            <a:ext cx="6515051" cy="38511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6262A10-C14E-E163-93BA-12A4877A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… esempio di trascrizione con più tag</a:t>
            </a:r>
          </a:p>
        </p:txBody>
      </p:sp>
    </p:spTree>
    <p:extLst>
      <p:ext uri="{BB962C8B-B14F-4D97-AF65-F5344CB8AC3E}">
        <p14:creationId xmlns:p14="http://schemas.microsoft.com/office/powerpoint/2010/main" val="936061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57E08E-FEB4-8C1D-BA3E-BF485F9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927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Fine della trascrizione, salvataggio e invio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5F9F43-5F39-C24B-4BA8-F36B82C7899E}"/>
              </a:ext>
            </a:extLst>
          </p:cNvPr>
          <p:cNvSpPr txBox="1"/>
          <p:nvPr/>
        </p:nvSpPr>
        <p:spPr>
          <a:xfrm>
            <a:off x="501445" y="5043948"/>
            <a:ext cx="11543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Completata la trascrizione, effettua  un ultimo salvataggio del file, esci dall’applicazione 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invia il file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attraverso il tasto posto in basso al foglio di trascrizione TEI. La tua trascrizione sarà pubblicata a tuo nome, previa revisione.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Grazie per il tuo contributo!</a:t>
            </a:r>
          </a:p>
        </p:txBody>
      </p:sp>
      <p:pic>
        <p:nvPicPr>
          <p:cNvPr id="14" name="Segnaposto contenuto 1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B8E89B7-C242-A34D-8E10-B46EA37F3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3" b="8188"/>
          <a:stretch/>
        </p:blipFill>
        <p:spPr>
          <a:xfrm>
            <a:off x="1834854" y="1410927"/>
            <a:ext cx="7735712" cy="3628103"/>
          </a:xfrm>
        </p:spPr>
      </p:pic>
      <p:pic>
        <p:nvPicPr>
          <p:cNvPr id="16" name="Immagine 1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37FF57D-2935-A854-1D6E-7BFDD05B4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6" t="39426" r="18387" b="30466"/>
          <a:stretch/>
        </p:blipFill>
        <p:spPr>
          <a:xfrm>
            <a:off x="6489290" y="2332471"/>
            <a:ext cx="2094271" cy="2064775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FC54C87-0EA8-C9BC-587E-B6BA1B2E088B}"/>
              </a:ext>
            </a:extLst>
          </p:cNvPr>
          <p:cNvCxnSpPr/>
          <p:nvPr/>
        </p:nvCxnSpPr>
        <p:spPr>
          <a:xfrm flipH="1" flipV="1">
            <a:off x="6489290" y="4807974"/>
            <a:ext cx="287102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3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/>
              <a:t>Quando inizierai a trascrivere si aprirà una richiesta di salvataggio del file …</a:t>
            </a:r>
          </a:p>
        </p:txBody>
      </p:sp>
      <p:pic>
        <p:nvPicPr>
          <p:cNvPr id="8" name="Segnaposto contenuto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24D22B6F-64CF-E242-3AD9-4DDD4CA42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45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3776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/>
              <a:t>… se non lo hai salvato prima di procedere alla trascrizione clicca sui </a:t>
            </a:r>
            <a:r>
              <a:rPr lang="it-IT" sz="3200" b="1" dirty="0"/>
              <a:t>tre punti</a:t>
            </a:r>
            <a:r>
              <a:rPr lang="it-IT" sz="3200" dirty="0"/>
              <a:t>, scegli </a:t>
            </a:r>
            <a:r>
              <a:rPr lang="it-IT" sz="3200" b="1" dirty="0"/>
              <a:t>Save </a:t>
            </a:r>
            <a:r>
              <a:rPr lang="it-IT" sz="3200" dirty="0"/>
              <a:t>dando il tuo </a:t>
            </a:r>
            <a:r>
              <a:rPr lang="it-IT" sz="3200" b="1" dirty="0"/>
              <a:t>Nome</a:t>
            </a:r>
            <a:r>
              <a:rPr lang="it-IT" sz="3200" dirty="0"/>
              <a:t> al file</a:t>
            </a:r>
          </a:p>
        </p:txBody>
      </p:sp>
      <p:pic>
        <p:nvPicPr>
          <p:cNvPr id="6" name="Segnaposto contenuto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85FD1ACE-7357-7AE7-5B2C-4AED3082B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776464"/>
            <a:ext cx="7735712" cy="4351338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4B3B37E-B275-93FD-8EEC-2800F082C0D0}"/>
              </a:ext>
            </a:extLst>
          </p:cNvPr>
          <p:cNvCxnSpPr>
            <a:cxnSpLocks/>
          </p:cNvCxnSpPr>
          <p:nvPr/>
        </p:nvCxnSpPr>
        <p:spPr>
          <a:xfrm>
            <a:off x="3067665" y="1455174"/>
            <a:ext cx="629264" cy="776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4025243-72E7-E2D3-7332-1D76770E6EC1}"/>
              </a:ext>
            </a:extLst>
          </p:cNvPr>
          <p:cNvCxnSpPr>
            <a:cxnSpLocks/>
          </p:cNvCxnSpPr>
          <p:nvPr/>
        </p:nvCxnSpPr>
        <p:spPr>
          <a:xfrm flipH="1">
            <a:off x="4748981" y="1455174"/>
            <a:ext cx="845574" cy="11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9CB9C06-7819-7C3D-AF70-389A5D441A0D}"/>
              </a:ext>
            </a:extLst>
          </p:cNvPr>
          <p:cNvCxnSpPr>
            <a:cxnSpLocks/>
          </p:cNvCxnSpPr>
          <p:nvPr/>
        </p:nvCxnSpPr>
        <p:spPr>
          <a:xfrm flipH="1">
            <a:off x="4886632" y="1455174"/>
            <a:ext cx="3382297" cy="3539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4A7459-8964-DD4C-998E-8F988C9E7E70}"/>
              </a:ext>
            </a:extLst>
          </p:cNvPr>
          <p:cNvSpPr txBox="1"/>
          <p:nvPr/>
        </p:nvSpPr>
        <p:spPr>
          <a:xfrm>
            <a:off x="10532806" y="4670813"/>
            <a:ext cx="1641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… e poi </a:t>
            </a:r>
            <a:r>
              <a:rPr lang="it-IT" sz="3600" b="1" dirty="0"/>
              <a:t>salva</a:t>
            </a:r>
            <a:r>
              <a:rPr lang="it-IT" sz="3600" dirty="0"/>
              <a:t>!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8429A29-271C-FA0E-A152-FA5334E6766C}"/>
              </a:ext>
            </a:extLst>
          </p:cNvPr>
          <p:cNvCxnSpPr/>
          <p:nvPr/>
        </p:nvCxnSpPr>
        <p:spPr>
          <a:xfrm flipH="1" flipV="1">
            <a:off x="7443019" y="5407742"/>
            <a:ext cx="3089787" cy="186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12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4000" dirty="0"/>
              <a:t>Inserisci il</a:t>
            </a:r>
            <a:r>
              <a:rPr lang="it-IT" dirty="0"/>
              <a:t> </a:t>
            </a:r>
            <a:r>
              <a:rPr lang="it-IT" b="1" dirty="0"/>
              <a:t>N</a:t>
            </a:r>
            <a:r>
              <a:rPr lang="it-IT" dirty="0"/>
              <a:t>. e il </a:t>
            </a:r>
            <a:r>
              <a:rPr lang="it-IT" b="1" dirty="0"/>
              <a:t>Titolo </a:t>
            </a:r>
            <a:r>
              <a:rPr lang="it-IT" dirty="0"/>
              <a:t>del manoscritto…</a:t>
            </a:r>
          </a:p>
        </p:txBody>
      </p:sp>
      <p:pic>
        <p:nvPicPr>
          <p:cNvPr id="5" name="Segnaposto contenuto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259AB430-CB8B-DF7D-50C8-81DE6F6A9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8" r="22673" b="22695"/>
          <a:stretch/>
        </p:blipFill>
        <p:spPr>
          <a:xfrm>
            <a:off x="1749288" y="1590262"/>
            <a:ext cx="8766312" cy="3846978"/>
          </a:xfr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07FB2F5-DCD9-1387-4771-4E774786D1B0}"/>
              </a:ext>
            </a:extLst>
          </p:cNvPr>
          <p:cNvCxnSpPr>
            <a:cxnSpLocks/>
          </p:cNvCxnSpPr>
          <p:nvPr/>
        </p:nvCxnSpPr>
        <p:spPr>
          <a:xfrm>
            <a:off x="5919873" y="1294170"/>
            <a:ext cx="780810" cy="2206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68CE10B9-43F7-11D9-6559-25CFC7F5CF29}"/>
              </a:ext>
            </a:extLst>
          </p:cNvPr>
          <p:cNvSpPr/>
          <p:nvPr/>
        </p:nvSpPr>
        <p:spPr>
          <a:xfrm rot="5400000">
            <a:off x="6479457" y="3008674"/>
            <a:ext cx="442452" cy="1641987"/>
          </a:xfrm>
          <a:prstGeom prst="leftBrace">
            <a:avLst>
              <a:gd name="adj1" fmla="val 8333"/>
              <a:gd name="adj2" fmla="val 487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69C66D3-3C39-B167-356A-638467458B59}"/>
              </a:ext>
            </a:extLst>
          </p:cNvPr>
          <p:cNvCxnSpPr>
            <a:cxnSpLocks/>
          </p:cNvCxnSpPr>
          <p:nvPr/>
        </p:nvCxnSpPr>
        <p:spPr>
          <a:xfrm>
            <a:off x="4286865" y="1294170"/>
            <a:ext cx="1111044" cy="2206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4D9D6E8F-113A-1040-C14A-DECA2A2CA904}"/>
              </a:ext>
            </a:extLst>
          </p:cNvPr>
          <p:cNvSpPr/>
          <p:nvPr/>
        </p:nvSpPr>
        <p:spPr>
          <a:xfrm rot="5400000">
            <a:off x="5236728" y="3386166"/>
            <a:ext cx="381355" cy="904566"/>
          </a:xfrm>
          <a:prstGeom prst="leftBrace">
            <a:avLst>
              <a:gd name="adj1" fmla="val 8333"/>
              <a:gd name="adj2" fmla="val 489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724CCE-3FC8-EE2D-74F9-993EC00ED8DF}"/>
              </a:ext>
            </a:extLst>
          </p:cNvPr>
          <p:cNvSpPr txBox="1"/>
          <p:nvPr/>
        </p:nvSpPr>
        <p:spPr>
          <a:xfrm>
            <a:off x="1061885" y="5692877"/>
            <a:ext cx="990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… vedi nella pagina successiva come recuperare questi dati … </a:t>
            </a:r>
          </a:p>
        </p:txBody>
      </p:sp>
    </p:spTree>
    <p:extLst>
      <p:ext uri="{BB962C8B-B14F-4D97-AF65-F5344CB8AC3E}">
        <p14:creationId xmlns:p14="http://schemas.microsoft.com/office/powerpoint/2010/main" val="349759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DA808C-EE79-A957-5EDA-9FD35BC7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trascrittore inserirà il numero e il titolo del manoscritto visualizzabile dal sito, tenendo il puntatore del mouse sul numero del volume che contiene la pagina da trascrivere</a:t>
            </a:r>
            <a:br>
              <a:rPr kumimoji="0" lang="it-IT" sz="16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Ms. XLVII-1 Sant’</a:t>
            </a:r>
            <a:r>
              <a:rPr kumimoji="0" lang="it-IT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Agnese-Sant’Eligio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2A16321-EA02-FB73-82CC-C26B71F0A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364" y="1827881"/>
            <a:ext cx="7108235" cy="4346825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598BE11-789D-3AF0-6CAB-892AFA790800}"/>
              </a:ext>
            </a:extLst>
          </p:cNvPr>
          <p:cNvCxnSpPr/>
          <p:nvPr/>
        </p:nvCxnSpPr>
        <p:spPr>
          <a:xfrm flipH="1">
            <a:off x="3559277" y="3429000"/>
            <a:ext cx="5063613" cy="167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B731A1A-055B-3FFB-97C9-21A1D70FF7A9}"/>
              </a:ext>
            </a:extLst>
          </p:cNvPr>
          <p:cNvSpPr/>
          <p:nvPr/>
        </p:nvSpPr>
        <p:spPr>
          <a:xfrm rot="13508330">
            <a:off x="3594668" y="5277666"/>
            <a:ext cx="149689" cy="18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88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/>
              <a:t>Trascrivi il </a:t>
            </a:r>
            <a:r>
              <a:rPr lang="it-IT" sz="3200" b="1" dirty="0"/>
              <a:t>Titolo dell’</a:t>
            </a:r>
            <a:r>
              <a:rPr lang="it-IT" sz="3200" b="1" i="1" dirty="0"/>
              <a:t>Indice</a:t>
            </a:r>
            <a:br>
              <a:rPr lang="it-IT" sz="3200" dirty="0"/>
            </a:br>
            <a:r>
              <a:rPr lang="it-IT" sz="3200" dirty="0"/>
              <a:t>Dove lo trovi? … vedi nella pagina successiva …</a:t>
            </a:r>
          </a:p>
        </p:txBody>
      </p:sp>
      <p:pic>
        <p:nvPicPr>
          <p:cNvPr id="5" name="Segnaposto contenuto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259AB430-CB8B-DF7D-50C8-81DE6F6A9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8" r="22673" b="12656"/>
          <a:stretch/>
        </p:blipFill>
        <p:spPr>
          <a:xfrm>
            <a:off x="1749288" y="1590261"/>
            <a:ext cx="8766312" cy="4476242"/>
          </a:xfr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69C66D3-3C39-B167-356A-638467458B59}"/>
              </a:ext>
            </a:extLst>
          </p:cNvPr>
          <p:cNvCxnSpPr>
            <a:cxnSpLocks/>
          </p:cNvCxnSpPr>
          <p:nvPr/>
        </p:nvCxnSpPr>
        <p:spPr>
          <a:xfrm flipH="1">
            <a:off x="5653548" y="973394"/>
            <a:ext cx="1435510" cy="3095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4D9D6E8F-113A-1040-C14A-DECA2A2CA904}"/>
              </a:ext>
            </a:extLst>
          </p:cNvPr>
          <p:cNvSpPr/>
          <p:nvPr/>
        </p:nvSpPr>
        <p:spPr>
          <a:xfrm rot="5400000">
            <a:off x="5326179" y="3806812"/>
            <a:ext cx="381355" cy="904568"/>
          </a:xfrm>
          <a:prstGeom prst="leftBrace">
            <a:avLst>
              <a:gd name="adj1" fmla="val 16152"/>
              <a:gd name="adj2" fmla="val 478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BB7E1-B048-051A-A7F0-D429246A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22" y="1170039"/>
            <a:ext cx="10515600" cy="451823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kumimoji="0" lang="it-IT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trascrittore riporterà l’indice corrispondente alla pagina che vorrà trascrivere: gli INDICI sono elencati all’inizio di ogni singolo volume o nel primo tomo dei volumi ripartiti, elaborati da Enrico Casti. </a:t>
            </a:r>
            <a:br>
              <a:rPr kumimoji="0" lang="it-IT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kumimoji="0" lang="it-IT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</a:t>
            </a:r>
            <a:br>
              <a:rPr kumimoji="0" lang="it-IT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it-IT" dirty="0"/>
          </a:p>
        </p:txBody>
      </p:sp>
      <p:pic>
        <p:nvPicPr>
          <p:cNvPr id="4" name="Segnaposto contenuto 3" descr="Immagine che contiene testo, schermata, calligrafia, Rettangolo&#10;&#10;Descrizione generata automaticamente">
            <a:extLst>
              <a:ext uri="{FF2B5EF4-FFF2-40B4-BE49-F238E27FC236}">
                <a16:creationId xmlns:a16="http://schemas.microsoft.com/office/drawing/2014/main" id="{0BB65017-FC7B-D7CD-1DF8-857E0396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48" y="1621862"/>
            <a:ext cx="6174658" cy="5064073"/>
          </a:xfrm>
          <a:prstGeom prst="rect">
            <a:avLst/>
          </a:prstGeom>
        </p:spPr>
      </p:pic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029E122D-0ACB-A1A6-5B65-3B3D2C870C39}"/>
              </a:ext>
            </a:extLst>
          </p:cNvPr>
          <p:cNvSpPr/>
          <p:nvPr/>
        </p:nvSpPr>
        <p:spPr>
          <a:xfrm>
            <a:off x="4060723" y="5525729"/>
            <a:ext cx="934064" cy="1622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B16865-9322-0879-6D09-3B296CD5C554}"/>
              </a:ext>
            </a:extLst>
          </p:cNvPr>
          <p:cNvCxnSpPr>
            <a:cxnSpLocks/>
          </p:cNvCxnSpPr>
          <p:nvPr/>
        </p:nvCxnSpPr>
        <p:spPr>
          <a:xfrm flipH="1">
            <a:off x="3775587" y="796413"/>
            <a:ext cx="4277032" cy="4729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6AC101-968D-4C54-0C25-637E762644BE}"/>
              </a:ext>
            </a:extLst>
          </p:cNvPr>
          <p:cNvSpPr txBox="1"/>
          <p:nvPr/>
        </p:nvSpPr>
        <p:spPr>
          <a:xfrm>
            <a:off x="936522" y="5422179"/>
            <a:ext cx="14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Sant’Agnese</a:t>
            </a:r>
          </a:p>
        </p:txBody>
      </p:sp>
    </p:spTree>
    <p:extLst>
      <p:ext uri="{BB962C8B-B14F-4D97-AF65-F5344CB8AC3E}">
        <p14:creationId xmlns:p14="http://schemas.microsoft.com/office/powerpoint/2010/main" val="112569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09667-9336-DD9D-81DD-5B4281F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/>
              <a:t>Trascrivi il </a:t>
            </a:r>
            <a:r>
              <a:rPr lang="it-IT" sz="3200" b="1" dirty="0"/>
              <a:t>n. di pagina </a:t>
            </a:r>
            <a:r>
              <a:rPr lang="it-IT" sz="3200" dirty="0"/>
              <a:t>e dell’eventuale </a:t>
            </a:r>
            <a:r>
              <a:rPr lang="it-IT" sz="3200" b="1" dirty="0"/>
              <a:t>titolo </a:t>
            </a:r>
            <a:r>
              <a:rPr lang="it-IT" sz="3200" dirty="0"/>
              <a:t>di </a:t>
            </a:r>
            <a:r>
              <a:rPr lang="it-IT" sz="3200" i="1" dirty="0"/>
              <a:t>indice</a:t>
            </a:r>
            <a:r>
              <a:rPr lang="it-IT" sz="3200" dirty="0"/>
              <a:t> quando riportato sulla pagina</a:t>
            </a:r>
          </a:p>
        </p:txBody>
      </p:sp>
      <p:pic>
        <p:nvPicPr>
          <p:cNvPr id="5" name="Segnaposto contenuto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259AB430-CB8B-DF7D-50C8-81DE6F6A9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 r="22673" b="14207"/>
          <a:stretch/>
        </p:blipFill>
        <p:spPr>
          <a:xfrm>
            <a:off x="1749288" y="1590261"/>
            <a:ext cx="8766312" cy="4348423"/>
          </a:xfr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69C66D3-3C39-B167-356A-638467458B59}"/>
              </a:ext>
            </a:extLst>
          </p:cNvPr>
          <p:cNvCxnSpPr>
            <a:cxnSpLocks/>
          </p:cNvCxnSpPr>
          <p:nvPr/>
        </p:nvCxnSpPr>
        <p:spPr>
          <a:xfrm>
            <a:off x="4141411" y="1027906"/>
            <a:ext cx="873041" cy="3534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DC9D072-5B40-AF1F-E60F-B3DCB85A1213}"/>
              </a:ext>
            </a:extLst>
          </p:cNvPr>
          <p:cNvCxnSpPr>
            <a:cxnSpLocks/>
          </p:cNvCxnSpPr>
          <p:nvPr/>
        </p:nvCxnSpPr>
        <p:spPr>
          <a:xfrm flipH="1">
            <a:off x="5820697" y="1027906"/>
            <a:ext cx="1730477" cy="3534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5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1374</Words>
  <Application>Microsoft Office PowerPoint</Application>
  <PresentationFormat>Widescreen</PresentationFormat>
  <Paragraphs>69</Paragraphs>
  <Slides>26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Times New Roman</vt:lpstr>
      <vt:lpstr>Tema di Office</vt:lpstr>
      <vt:lpstr>Inizia a trascrivere scegliendo un facsimile, effettua il download e clicca su TEI</vt:lpstr>
      <vt:lpstr>Visualizzerai la pagina che segue, in parte già compilata: il tuo intervento sarà negli spazi evidenziati in azzurro </vt:lpstr>
      <vt:lpstr>Quando inizierai a trascrivere si aprirà una richiesta di salvataggio del file …</vt:lpstr>
      <vt:lpstr>… se non lo hai salvato prima di procedere alla trascrizione clicca sui tre punti, scegli Save dando il tuo Nome al file</vt:lpstr>
      <vt:lpstr>Inserisci il N. e il Titolo del manoscritto…</vt:lpstr>
      <vt:lpstr>Il trascrittore inserirà il numero e il titolo del manoscritto visualizzabile dal sito, tenendo il puntatore del mouse sul numero del volume che contiene la pagina da trascrivere              Ms. XLVII-1 Sant’Agnese-Sant’Eligio</vt:lpstr>
      <vt:lpstr>Trascrivi il Titolo dell’Indice Dove lo trovi? … vedi nella pagina successiva …</vt:lpstr>
      <vt:lpstr>Il trascrittore riporterà l’indice corrispondente alla pagina che vorrà trascrivere: gli INDICI sono elencati all’inizio di ogni singolo volume o nel primo tomo dei volumi ripartiti, elaborati da Enrico Casti.                 </vt:lpstr>
      <vt:lpstr>Trascrivi il n. di pagina e dell’eventuale titolo di indice quando riportato sulla pagina</vt:lpstr>
      <vt:lpstr>Qui scriverai il nome dell’autore del Manoscritto non attribuito ad Antinori o al suo gruppo di lavoro </vt:lpstr>
      <vt:lpstr>Inizia a trascrivere accanto ai tag predisposti dentro le freccette e sotto la linea azzurra che si evidenzia cliccando sull’elemento &lt;lb&gt;</vt:lpstr>
      <vt:lpstr>Ecco un esempio di come apparirà il tuo lavoro</vt:lpstr>
      <vt:lpstr>Ma torniamo ai Tag: cosa sono?</vt:lpstr>
      <vt:lpstr>Quali Tag abbiamo selezionato per la descrizione del testo? </vt:lpstr>
      <vt:lpstr>Tag &lt;persName&gt; da usare per taggare un nome proprio di persona </vt:lpstr>
      <vt:lpstr>Tag &lt;placeName&gt; da usare per taggare un luogo</vt:lpstr>
      <vt:lpstr>Tag &lt;date&gt; da usare per taggare una data</vt:lpstr>
      <vt:lpstr>Tag &lt;gap&gt; per taggare le omissioni di trascrizioni</vt:lpstr>
      <vt:lpstr>Tag &lt;quote&gt; per taggare le citazioni, brani testuali </vt:lpstr>
      <vt:lpstr>Tag &lt;note&gt; per le note al testo manoscritto</vt:lpstr>
      <vt:lpstr>Tag &lt;ref&gt; per taggare rinvii  del testo</vt:lpstr>
      <vt:lpstr>Tag &lt;ref&gt; per taggare rinvii con simboli nel testo</vt:lpstr>
      <vt:lpstr>Tag &lt;bibl&gt; per taggare citazioni bibliografiche</vt:lpstr>
      <vt:lpstr>Tag &lt;figure&gt; per taggare disegni, figure … </vt:lpstr>
      <vt:lpstr>… esempio di trascrizione con più tag</vt:lpstr>
      <vt:lpstr>Fine della trascrizione, salvataggio e invio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Alessia Di Stefano</dc:creator>
  <cp:lastModifiedBy>Andrea Perellli</cp:lastModifiedBy>
  <cp:revision>66</cp:revision>
  <dcterms:created xsi:type="dcterms:W3CDTF">2024-09-20T13:35:03Z</dcterms:created>
  <dcterms:modified xsi:type="dcterms:W3CDTF">2025-05-13T20:46:56Z</dcterms:modified>
</cp:coreProperties>
</file>